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  <p:sldId id="256" r:id="rId5"/>
  </p:sldIdLst>
  <p:sldSz cx="30267275" cy="42794238"/>
  <p:notesSz cx="6858000" cy="9144000"/>
  <p:defaultTextStyle>
    <a:defPPr>
      <a:defRPr lang="en-US"/>
    </a:defPPr>
    <a:lvl1pPr marL="0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1pPr>
    <a:lvl2pPr marL="2087438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2pPr>
    <a:lvl3pPr marL="4174876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3pPr>
    <a:lvl4pPr marL="6262314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4pPr>
    <a:lvl5pPr marL="8349752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5pPr>
    <a:lvl6pPr marL="10437190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6pPr>
    <a:lvl7pPr marL="12524628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7pPr>
    <a:lvl8pPr marL="14612066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8pPr>
    <a:lvl9pPr marL="16699504" algn="l" defTabSz="4174876" rtl="0" eaLnBrk="1" latinLnBrk="0" hangingPunct="1">
      <a:defRPr sz="82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 userDrawn="1">
          <p15:clr>
            <a:srgbClr val="A4A3A4"/>
          </p15:clr>
        </p15:guide>
        <p15:guide id="2" pos="95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2717" y="168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64"/>
            <a:ext cx="25727184" cy="9173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7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5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53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71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5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1713765"/>
            <a:ext cx="6810137" cy="36513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1713765"/>
            <a:ext cx="19925956" cy="36513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99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64"/>
            <a:ext cx="25727184" cy="9173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7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5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53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71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98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5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2"/>
            <a:ext cx="25727184" cy="8499411"/>
          </a:xfrm>
        </p:spPr>
        <p:txBody>
          <a:bodyPr anchor="t"/>
          <a:lstStyle>
            <a:lvl1pPr algn="l">
              <a:defRPr sz="1765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39"/>
            <a:ext cx="25727184" cy="9361235"/>
          </a:xfrm>
        </p:spPr>
        <p:txBody>
          <a:bodyPr anchor="b"/>
          <a:lstStyle>
            <a:lvl1pPr marL="0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1pPr>
            <a:lvl2pPr marL="2017806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364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5865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84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70" y="9579175"/>
            <a:ext cx="13373303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70" y="13571319"/>
            <a:ext cx="13373303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63" y="9579175"/>
            <a:ext cx="13378555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63" y="13571319"/>
            <a:ext cx="13378555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53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8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77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70" y="1703846"/>
            <a:ext cx="9957726" cy="7251246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8" y="1703858"/>
            <a:ext cx="16920250" cy="36523698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70" y="8955104"/>
            <a:ext cx="9957726" cy="29272452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1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21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74"/>
            <a:ext cx="18160365" cy="3536473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3"/>
            <a:ext cx="18160365" cy="25676543"/>
          </a:xfrm>
        </p:spPr>
        <p:txBody>
          <a:bodyPr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6"/>
            <a:ext cx="18160365" cy="5022375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26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45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1713765"/>
            <a:ext cx="6810137" cy="36513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1713765"/>
            <a:ext cx="19925956" cy="36513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5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2"/>
            <a:ext cx="25727184" cy="8499411"/>
          </a:xfrm>
        </p:spPr>
        <p:txBody>
          <a:bodyPr anchor="t"/>
          <a:lstStyle>
            <a:lvl1pPr algn="l">
              <a:defRPr sz="1765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39"/>
            <a:ext cx="25727184" cy="9361235"/>
          </a:xfrm>
        </p:spPr>
        <p:txBody>
          <a:bodyPr anchor="b"/>
          <a:lstStyle>
            <a:lvl1pPr marL="0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1pPr>
            <a:lvl2pPr marL="2017806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61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8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364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5865" y="9985334"/>
            <a:ext cx="13368046" cy="28242217"/>
          </a:xfrm>
        </p:spPr>
        <p:txBody>
          <a:bodyPr/>
          <a:lstStyle>
            <a:lvl1pPr>
              <a:defRPr sz="12358"/>
            </a:lvl1pPr>
            <a:lvl2pPr>
              <a:defRPr sz="10592"/>
            </a:lvl2pPr>
            <a:lvl3pPr>
              <a:defRPr sz="8827"/>
            </a:lvl3pPr>
            <a:lvl4pPr>
              <a:defRPr sz="7944"/>
            </a:lvl4pPr>
            <a:lvl5pPr>
              <a:defRPr sz="7944"/>
            </a:lvl5pPr>
            <a:lvl6pPr>
              <a:defRPr sz="7944"/>
            </a:lvl6pPr>
            <a:lvl7pPr>
              <a:defRPr sz="7944"/>
            </a:lvl7pPr>
            <a:lvl8pPr>
              <a:defRPr sz="7944"/>
            </a:lvl8pPr>
            <a:lvl9pPr>
              <a:defRPr sz="79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70" y="9579175"/>
            <a:ext cx="13373303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70" y="13571319"/>
            <a:ext cx="13373303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63" y="9579175"/>
            <a:ext cx="13378555" cy="399214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63" y="13571319"/>
            <a:ext cx="13378555" cy="24656220"/>
          </a:xfrm>
        </p:spPr>
        <p:txBody>
          <a:bodyPr/>
          <a:lstStyle>
            <a:lvl1pPr>
              <a:defRPr sz="10592"/>
            </a:lvl1pPr>
            <a:lvl2pPr>
              <a:defRPr sz="8827"/>
            </a:lvl2pPr>
            <a:lvl3pPr>
              <a:defRPr sz="7944"/>
            </a:lvl3pPr>
            <a:lvl4pPr>
              <a:defRPr sz="7061"/>
            </a:lvl4pPr>
            <a:lvl5pPr>
              <a:defRPr sz="7061"/>
            </a:lvl5pPr>
            <a:lvl6pPr>
              <a:defRPr sz="7061"/>
            </a:lvl6pPr>
            <a:lvl7pPr>
              <a:defRPr sz="7061"/>
            </a:lvl7pPr>
            <a:lvl8pPr>
              <a:defRPr sz="7061"/>
            </a:lvl8pPr>
            <a:lvl9pPr>
              <a:defRPr sz="70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3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2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3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70" y="1703846"/>
            <a:ext cx="9957726" cy="7251246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8" y="1703858"/>
            <a:ext cx="16920250" cy="36523698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70" y="8955104"/>
            <a:ext cx="9957726" cy="29272452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74"/>
            <a:ext cx="18160365" cy="3536473"/>
          </a:xfrm>
        </p:spPr>
        <p:txBody>
          <a:bodyPr anchor="b"/>
          <a:lstStyle>
            <a:lvl1pPr algn="l">
              <a:defRPr sz="88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3"/>
            <a:ext cx="18160365" cy="25676543"/>
          </a:xfrm>
        </p:spPr>
        <p:txBody>
          <a:bodyPr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6"/>
            <a:ext cx="18160365" cy="5022375"/>
          </a:xfrm>
        </p:spPr>
        <p:txBody>
          <a:bodyPr/>
          <a:lstStyle>
            <a:lvl1pPr marL="0" indent="0">
              <a:buNone/>
              <a:defRPr sz="6179"/>
            </a:lvl1pPr>
            <a:lvl2pPr marL="2017806" indent="0">
              <a:buNone/>
              <a:defRPr sz="5296"/>
            </a:lvl2pPr>
            <a:lvl3pPr marL="4035613" indent="0">
              <a:buNone/>
              <a:defRPr sz="4413"/>
            </a:lvl3pPr>
            <a:lvl4pPr marL="6053419" indent="0">
              <a:buNone/>
              <a:defRPr sz="3972"/>
            </a:lvl4pPr>
            <a:lvl5pPr marL="8071226" indent="0">
              <a:buNone/>
              <a:defRPr sz="3972"/>
            </a:lvl5pPr>
            <a:lvl6pPr marL="10089032" indent="0">
              <a:buNone/>
              <a:defRPr sz="3972"/>
            </a:lvl6pPr>
            <a:lvl7pPr marL="12106839" indent="0">
              <a:buNone/>
              <a:defRPr sz="3972"/>
            </a:lvl7pPr>
            <a:lvl8pPr marL="14124645" indent="0">
              <a:buNone/>
              <a:defRPr sz="3972"/>
            </a:lvl8pPr>
            <a:lvl9pPr marL="16142452" indent="0">
              <a:buNone/>
              <a:defRPr sz="397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6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34"/>
            <a:ext cx="27240548" cy="2824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A1B0-CB18-491C-91E7-7A3E8175807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34"/>
            <a:ext cx="9584637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73B6-5B44-4F45-9177-6A7DAFA85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8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35613" rtl="0" eaLnBrk="1" latinLnBrk="0" hangingPunct="1"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3355" indent="-1513355" algn="l" defTabSz="4035613" rtl="0" eaLnBrk="1" latinLnBrk="0" hangingPunct="1">
        <a:spcBef>
          <a:spcPct val="20000"/>
        </a:spcBef>
        <a:buFont typeface="Arial" pitchFamily="34" charset="0"/>
        <a:buChar char="•"/>
        <a:defRPr sz="14123" kern="1200">
          <a:solidFill>
            <a:schemeClr val="tx1"/>
          </a:solidFill>
          <a:latin typeface="+mn-lt"/>
          <a:ea typeface="+mn-ea"/>
          <a:cs typeface="+mn-cs"/>
        </a:defRPr>
      </a:lvl1pPr>
      <a:lvl2pPr marL="3278936" indent="-1261129" algn="l" defTabSz="4035613" rtl="0" eaLnBrk="1" latinLnBrk="0" hangingPunct="1">
        <a:spcBef>
          <a:spcPct val="20000"/>
        </a:spcBef>
        <a:buFont typeface="Arial" pitchFamily="34" charset="0"/>
        <a:buChar char="–"/>
        <a:defRPr sz="12358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spcBef>
          <a:spcPct val="20000"/>
        </a:spcBef>
        <a:buFont typeface="Arial" pitchFamily="34" charset="0"/>
        <a:buChar char="–"/>
        <a:defRPr sz="8827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spcBef>
          <a:spcPct val="20000"/>
        </a:spcBef>
        <a:buFont typeface="Arial" pitchFamily="34" charset="0"/>
        <a:buChar char="»"/>
        <a:defRPr sz="8827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34"/>
            <a:ext cx="27240548" cy="2824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DC0D-3CAB-4C2C-9345-734B75CBDBD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34"/>
            <a:ext cx="9584637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34"/>
            <a:ext cx="7062364" cy="2278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3166-557A-4B50-85E4-EC05C47C98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1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35613" rtl="0" eaLnBrk="1" latinLnBrk="0" hangingPunct="1"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3355" indent="-1513355" algn="l" defTabSz="4035613" rtl="0" eaLnBrk="1" latinLnBrk="0" hangingPunct="1">
        <a:spcBef>
          <a:spcPct val="20000"/>
        </a:spcBef>
        <a:buFont typeface="Arial" pitchFamily="34" charset="0"/>
        <a:buChar char="•"/>
        <a:defRPr sz="14123" kern="1200">
          <a:solidFill>
            <a:schemeClr val="tx1"/>
          </a:solidFill>
          <a:latin typeface="+mn-lt"/>
          <a:ea typeface="+mn-ea"/>
          <a:cs typeface="+mn-cs"/>
        </a:defRPr>
      </a:lvl1pPr>
      <a:lvl2pPr marL="3278936" indent="-1261129" algn="l" defTabSz="4035613" rtl="0" eaLnBrk="1" latinLnBrk="0" hangingPunct="1">
        <a:spcBef>
          <a:spcPct val="20000"/>
        </a:spcBef>
        <a:buFont typeface="Arial" pitchFamily="34" charset="0"/>
        <a:buChar char="–"/>
        <a:defRPr sz="12358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spcBef>
          <a:spcPct val="20000"/>
        </a:spcBef>
        <a:buFont typeface="Arial" pitchFamily="34" charset="0"/>
        <a:buChar char="–"/>
        <a:defRPr sz="8827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spcBef>
          <a:spcPct val="20000"/>
        </a:spcBef>
        <a:buFont typeface="Arial" pitchFamily="34" charset="0"/>
        <a:buChar char="»"/>
        <a:defRPr sz="8827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spcBef>
          <a:spcPct val="20000"/>
        </a:spcBef>
        <a:buFont typeface="Arial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87310"/>
              </p:ext>
            </p:extLst>
          </p:nvPr>
        </p:nvGraphicFramePr>
        <p:xfrm>
          <a:off x="336298" y="11222562"/>
          <a:ext cx="29594668" cy="3001643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797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7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6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Introduction:</a:t>
                      </a:r>
                    </a:p>
                    <a:p>
                      <a:endParaRPr lang="en-US" sz="5700" dirty="0"/>
                    </a:p>
                  </a:txBody>
                  <a:tcPr marL="403564" marR="403564" marT="201782" marB="20178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Materials</a:t>
                      </a:r>
                      <a:r>
                        <a:rPr lang="en-US" sz="5700" b="1" i="1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Methods: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27664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Results and Discussion: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4817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Conclusions: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3786">
                <a:tc gridSpan="2">
                  <a:txBody>
                    <a:bodyPr/>
                    <a:lstStyle/>
                    <a:p>
                      <a:r>
                        <a:rPr lang="en-US" sz="5700" b="0" i="1" dirty="0"/>
                        <a:t>References: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378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900" b="0" i="1" dirty="0"/>
                        <a:t>Acknowledgement: 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4900" i="1" dirty="0">
                          <a:solidFill>
                            <a:schemeClr val="tx1"/>
                          </a:solidFill>
                        </a:rPr>
                        <a:t>if it is needed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596703"/>
            <a:ext cx="30184514" cy="4323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The 10</a:t>
            </a:r>
            <a:r>
              <a:rPr lang="en-US" sz="7061" b="1" baseline="30000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 International Fisheries Symposium – IFS 2022</a:t>
            </a:r>
            <a:br>
              <a:rPr lang="en-US" sz="6179" b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</a:b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December 5 – 7, 2022 at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Nha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University,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Nha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City, Vietnam</a:t>
            </a:r>
            <a:endParaRPr lang="en-US" sz="5296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5335" y="743620"/>
            <a:ext cx="4371940" cy="419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C:\Users\LongPAPA\Desktop\IFS-2022 (Dec.)\Nhan dien thuong hieu NTU\LOGO_NT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8" y="810991"/>
            <a:ext cx="3872658" cy="387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28377" y="5413243"/>
            <a:ext cx="30018428" cy="53158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7800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Title:</a:t>
            </a:r>
            <a:r>
              <a:rPr lang="en-US" sz="7800" b="1" dirty="0">
                <a:solidFill>
                  <a:srgbClr val="484848"/>
                </a:solidFill>
                <a:latin typeface="+mn-lt"/>
                <a:cs typeface="Arial" pitchFamily="34" charset="0"/>
              </a:rPr>
              <a:t> </a:t>
            </a:r>
            <a:r>
              <a:rPr lang="en-US" sz="7800" b="1" dirty="0"/>
              <a:t>The Technical Procedure of Seed Production of Short-Necked Clam </a:t>
            </a:r>
            <a:r>
              <a:rPr lang="en-US" sz="7800" b="1" i="1" dirty="0" err="1"/>
              <a:t>Paphia</a:t>
            </a:r>
            <a:r>
              <a:rPr lang="en-US" sz="7800" b="1" i="1" dirty="0"/>
              <a:t> </a:t>
            </a:r>
            <a:r>
              <a:rPr lang="en-US" sz="7800" b="1" i="1" dirty="0" err="1"/>
              <a:t>undulata</a:t>
            </a:r>
            <a:r>
              <a:rPr lang="en-US" sz="7800" b="1" i="1" dirty="0"/>
              <a:t> </a:t>
            </a:r>
            <a:r>
              <a:rPr lang="en-US" sz="7800" b="1" dirty="0"/>
              <a:t>   </a:t>
            </a:r>
            <a:endParaRPr lang="en-US" sz="7800" b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r">
              <a:spcAft>
                <a:spcPts val="600"/>
              </a:spcAft>
            </a:pPr>
            <a:r>
              <a:rPr lang="en-US" sz="6000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Author</a:t>
            </a:r>
            <a:r>
              <a:rPr lang="en-US" sz="6000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: </a:t>
            </a:r>
            <a:r>
              <a:rPr lang="en-US" sz="6000" i="1" u="sng" dirty="0"/>
              <a:t>Vu </a:t>
            </a:r>
            <a:r>
              <a:rPr lang="en-US" sz="6000" i="1" u="sng" dirty="0" err="1"/>
              <a:t>Trong</a:t>
            </a:r>
            <a:r>
              <a:rPr lang="en-US" sz="6000" i="1" u="sng" dirty="0"/>
              <a:t> Dai</a:t>
            </a:r>
            <a:r>
              <a:rPr lang="en-US" sz="6000" i="1" u="sng" baseline="30000" dirty="0"/>
              <a:t>1</a:t>
            </a:r>
            <a:r>
              <a:rPr lang="en-US" sz="6000" i="1" baseline="30000" dirty="0"/>
              <a:t>*</a:t>
            </a:r>
            <a:r>
              <a:rPr lang="en-US" sz="6000" i="1" dirty="0"/>
              <a:t>, Ngo </a:t>
            </a:r>
            <a:r>
              <a:rPr lang="en-US" sz="6000" i="1" dirty="0" err="1"/>
              <a:t>Anh</a:t>
            </a:r>
            <a:r>
              <a:rPr lang="en-US" sz="6000" i="1" dirty="0"/>
              <a:t> Tuan</a:t>
            </a:r>
            <a:r>
              <a:rPr lang="en-US" sz="6000" i="1" baseline="30000" dirty="0"/>
              <a:t>1</a:t>
            </a:r>
            <a:r>
              <a:rPr lang="en-US" sz="6000" i="1" dirty="0"/>
              <a:t>, Ngo </a:t>
            </a:r>
            <a:r>
              <a:rPr lang="en-US" sz="6000" i="1" dirty="0" err="1"/>
              <a:t>Thị</a:t>
            </a:r>
            <a:r>
              <a:rPr lang="en-US" sz="6000" i="1" dirty="0"/>
              <a:t> Thu Thao</a:t>
            </a:r>
            <a:r>
              <a:rPr lang="en-US" sz="6000" i="1" baseline="30000" dirty="0"/>
              <a:t>2</a:t>
            </a:r>
            <a:endParaRPr lang="en-US" sz="6000" i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r">
              <a:spcAft>
                <a:spcPts val="600"/>
              </a:spcAft>
            </a:pPr>
            <a:r>
              <a:rPr lang="en-US" sz="6000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                 </a:t>
            </a:r>
            <a:r>
              <a:rPr lang="en-US" sz="6000" i="1" baseline="30000" dirty="0"/>
              <a:t>1</a:t>
            </a:r>
            <a:r>
              <a:rPr lang="en-US" sz="6000" i="1" dirty="0"/>
              <a:t>Institute of Aquaculture, </a:t>
            </a:r>
            <a:r>
              <a:rPr lang="en-US" sz="6000" i="1" dirty="0" err="1"/>
              <a:t>Nha</a:t>
            </a:r>
            <a:r>
              <a:rPr lang="en-US" sz="6000" i="1" dirty="0"/>
              <a:t> </a:t>
            </a:r>
            <a:r>
              <a:rPr lang="en-US" sz="6000" i="1" dirty="0" err="1"/>
              <a:t>Trang</a:t>
            </a:r>
            <a:r>
              <a:rPr lang="en-US" sz="6000" i="1" dirty="0"/>
              <a:t> University; </a:t>
            </a:r>
            <a:r>
              <a:rPr lang="en-US" sz="6000" i="1" baseline="30000" dirty="0"/>
              <a:t>2</a:t>
            </a:r>
            <a:r>
              <a:rPr lang="en-US" sz="6000" i="1" dirty="0"/>
              <a:t>College of Aquaculture and Fisheries</a:t>
            </a:r>
          </a:p>
          <a:p>
            <a:pPr algn="r">
              <a:spcAft>
                <a:spcPts val="600"/>
              </a:spcAft>
            </a:pPr>
            <a:r>
              <a:rPr lang="en-US" sz="6000" i="1" baseline="30000" dirty="0"/>
              <a:t> </a:t>
            </a:r>
            <a:r>
              <a:rPr lang="en-US" sz="6000" i="1" dirty="0"/>
              <a:t>                </a:t>
            </a:r>
            <a:r>
              <a:rPr lang="en-US" sz="6000" i="1" baseline="30000" dirty="0"/>
              <a:t>*</a:t>
            </a:r>
            <a:r>
              <a:rPr lang="en-US" sz="6000" i="1" dirty="0"/>
              <a:t>Corresponding author: daivt@ntu.edu.vn</a:t>
            </a:r>
            <a:endParaRPr lang="en-US" sz="7800" i="1" dirty="0"/>
          </a:p>
        </p:txBody>
      </p:sp>
    </p:spTree>
    <p:extLst>
      <p:ext uri="{BB962C8B-B14F-4D97-AF65-F5344CB8AC3E}">
        <p14:creationId xmlns:p14="http://schemas.microsoft.com/office/powerpoint/2010/main" val="25957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17784"/>
              </p:ext>
            </p:extLst>
          </p:nvPr>
        </p:nvGraphicFramePr>
        <p:xfrm>
          <a:off x="244468" y="9962815"/>
          <a:ext cx="29594668" cy="312761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797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7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2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Introduction:</a:t>
                      </a:r>
                    </a:p>
                    <a:p>
                      <a:endParaRPr lang="en-US" sz="5700" dirty="0"/>
                    </a:p>
                  </a:txBody>
                  <a:tcPr marL="403564" marR="403564" marT="201782" marB="20178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Materials</a:t>
                      </a:r>
                      <a:r>
                        <a:rPr lang="en-US" sz="5700" b="1" i="1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5700" b="1" i="1" dirty="0">
                          <a:solidFill>
                            <a:schemeClr val="tx1"/>
                          </a:solidFill>
                        </a:rPr>
                        <a:t>Methods: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63999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Results and Discussion: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28">
                <a:tc gridSpan="2">
                  <a:txBody>
                    <a:bodyPr/>
                    <a:lstStyle/>
                    <a:p>
                      <a:r>
                        <a:rPr lang="en-US" sz="5700" b="1" i="1" dirty="0"/>
                        <a:t>Conclusions: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1515">
                <a:tc gridSpan="2">
                  <a:txBody>
                    <a:bodyPr/>
                    <a:lstStyle/>
                    <a:p>
                      <a:r>
                        <a:rPr lang="en-US" sz="5700" b="0" i="1" dirty="0"/>
                        <a:t>References: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151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900" b="0" i="1" dirty="0"/>
                        <a:t>Acknowledgement: 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4900" i="1" dirty="0">
                          <a:solidFill>
                            <a:schemeClr val="tx1"/>
                          </a:solidFill>
                        </a:rPr>
                        <a:t>if it is needed</a:t>
                      </a:r>
                      <a:r>
                        <a:rPr lang="en-US" sz="49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403564" marR="403564" marT="201782" marB="201782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-91830" y="1090145"/>
            <a:ext cx="30184514" cy="4323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The 10</a:t>
            </a:r>
            <a:r>
              <a:rPr lang="en-US" sz="7061" b="1" baseline="30000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 International Fisheries Symposium – IFS 2022</a:t>
            </a:r>
            <a:br>
              <a:rPr lang="en-US" sz="6179" b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</a:b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December 5 – 7, 2022 at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Nha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University,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Nha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City, Vietnam</a:t>
            </a:r>
            <a:endParaRPr lang="en-US" sz="5296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3504" y="1218940"/>
            <a:ext cx="4371940" cy="419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 descr="C:\Users\LongPAPA\Desktop\IFS-2022 (Dec.)\Nhan dien thuong hieu NTU\LOGO_NT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38" y="1286311"/>
            <a:ext cx="3872658" cy="387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36547" y="5413244"/>
            <a:ext cx="30018428" cy="41198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179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Title:</a:t>
            </a:r>
            <a:r>
              <a:rPr lang="en-US" sz="6179" b="1" dirty="0">
                <a:solidFill>
                  <a:srgbClr val="484848"/>
                </a:solidFill>
                <a:latin typeface="+mn-lt"/>
                <a:cs typeface="Arial" pitchFamily="34" charset="0"/>
              </a:rPr>
              <a:t> </a:t>
            </a:r>
            <a:r>
              <a:rPr lang="en-US" sz="5737" b="1" dirty="0"/>
              <a:t>The Technical Procedure of Seed Production of Short-Necked Clam </a:t>
            </a:r>
            <a:r>
              <a:rPr lang="en-US" sz="5737" b="1" i="1" dirty="0" err="1"/>
              <a:t>Paphia</a:t>
            </a:r>
            <a:r>
              <a:rPr lang="en-US" sz="5737" b="1" i="1" dirty="0"/>
              <a:t> </a:t>
            </a:r>
            <a:r>
              <a:rPr lang="en-US" sz="5737" b="1" i="1" dirty="0" err="1"/>
              <a:t>undulata</a:t>
            </a:r>
            <a:r>
              <a:rPr lang="en-US" sz="5737" b="1" i="1" dirty="0"/>
              <a:t> </a:t>
            </a:r>
            <a:r>
              <a:rPr lang="en-US" sz="5737" b="1" dirty="0"/>
              <a:t>          </a:t>
            </a:r>
            <a:endParaRPr lang="en-US" sz="5737" b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en-US" sz="5737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Author</a:t>
            </a:r>
            <a:r>
              <a:rPr lang="en-US" sz="5737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: </a:t>
            </a:r>
            <a:r>
              <a:rPr lang="en-US" sz="5296" i="1" u="sng" dirty="0"/>
              <a:t>Vu </a:t>
            </a:r>
            <a:r>
              <a:rPr lang="en-US" sz="5296" i="1" u="sng" dirty="0" err="1"/>
              <a:t>Trong</a:t>
            </a:r>
            <a:r>
              <a:rPr lang="en-US" sz="5296" i="1" u="sng" dirty="0"/>
              <a:t> Dai</a:t>
            </a:r>
            <a:r>
              <a:rPr lang="en-US" sz="5296" i="1" u="sng" baseline="30000" dirty="0"/>
              <a:t>1</a:t>
            </a:r>
            <a:r>
              <a:rPr lang="en-US" sz="5296" i="1" baseline="30000" dirty="0"/>
              <a:t>*</a:t>
            </a:r>
            <a:r>
              <a:rPr lang="en-US" sz="5296" i="1" dirty="0"/>
              <a:t>, Ngo </a:t>
            </a:r>
            <a:r>
              <a:rPr lang="en-US" sz="5296" i="1" dirty="0" err="1"/>
              <a:t>Anh</a:t>
            </a:r>
            <a:r>
              <a:rPr lang="en-US" sz="5296" i="1" dirty="0"/>
              <a:t> Tuan</a:t>
            </a:r>
            <a:r>
              <a:rPr lang="en-US" sz="5296" i="1" baseline="30000" dirty="0"/>
              <a:t>1</a:t>
            </a:r>
            <a:r>
              <a:rPr lang="en-US" sz="5296" i="1" dirty="0"/>
              <a:t>, Ngo </a:t>
            </a:r>
            <a:r>
              <a:rPr lang="en-US" sz="5296" i="1" dirty="0" err="1"/>
              <a:t>Thị</a:t>
            </a:r>
            <a:r>
              <a:rPr lang="en-US" sz="5296" i="1" dirty="0"/>
              <a:t> Thu Thao</a:t>
            </a:r>
            <a:r>
              <a:rPr lang="en-US" sz="5296" i="1" baseline="30000" dirty="0"/>
              <a:t>2</a:t>
            </a:r>
            <a:endParaRPr lang="en-US" sz="5296" i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en-US" sz="4855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                 </a:t>
            </a:r>
            <a:r>
              <a:rPr lang="en-US" sz="4855" i="1" baseline="30000" dirty="0"/>
              <a:t>1</a:t>
            </a:r>
            <a:r>
              <a:rPr lang="en-US" sz="4855" i="1" dirty="0"/>
              <a:t>Institute of Aquaculture, </a:t>
            </a:r>
            <a:r>
              <a:rPr lang="en-US" sz="4855" i="1" dirty="0" err="1"/>
              <a:t>Nha</a:t>
            </a:r>
            <a:r>
              <a:rPr lang="en-US" sz="4855" i="1" dirty="0"/>
              <a:t> </a:t>
            </a:r>
            <a:r>
              <a:rPr lang="en-US" sz="4855" i="1" dirty="0" err="1"/>
              <a:t>Trang</a:t>
            </a:r>
            <a:r>
              <a:rPr lang="en-US" sz="4855" i="1" dirty="0"/>
              <a:t> University; </a:t>
            </a:r>
            <a:r>
              <a:rPr lang="en-US" sz="4855" i="1" baseline="30000" dirty="0"/>
              <a:t>2</a:t>
            </a:r>
            <a:r>
              <a:rPr lang="en-US" sz="4855" i="1" dirty="0"/>
              <a:t>College of Aquaculture and Fisheries</a:t>
            </a:r>
            <a:endParaRPr lang="en-US" sz="4855" dirty="0"/>
          </a:p>
          <a:p>
            <a:pPr algn="l"/>
            <a:r>
              <a:rPr lang="en-US" sz="4855" baseline="30000" dirty="0"/>
              <a:t> </a:t>
            </a:r>
            <a:r>
              <a:rPr lang="en-US" sz="4855" dirty="0"/>
              <a:t>                </a:t>
            </a:r>
            <a:r>
              <a:rPr lang="en-US" sz="4855" baseline="30000" dirty="0"/>
              <a:t>*</a:t>
            </a:r>
            <a:r>
              <a:rPr lang="en-US" sz="4855" dirty="0"/>
              <a:t>Corresponding author: daivt@ntu.edu.vn</a:t>
            </a:r>
          </a:p>
        </p:txBody>
      </p:sp>
      <p:sp>
        <p:nvSpPr>
          <p:cNvPr id="2" name="Rectangle 1"/>
          <p:cNvSpPr/>
          <p:nvPr/>
        </p:nvSpPr>
        <p:spPr>
          <a:xfrm>
            <a:off x="11673386" y="20582112"/>
            <a:ext cx="1367105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600" dirty="0"/>
              <a:t>(</a:t>
            </a:r>
            <a:r>
              <a:rPr lang="en-US" sz="14600" i="1" dirty="0"/>
              <a:t>if it is needed</a:t>
            </a:r>
            <a:r>
              <a:rPr lang="en-US" sz="14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875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80" y="1090145"/>
            <a:ext cx="30184514" cy="4323096"/>
          </a:xfr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The 10</a:t>
            </a:r>
            <a:r>
              <a:rPr lang="en-US" sz="7061" b="1" baseline="30000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061" b="1" dirty="0">
                <a:solidFill>
                  <a:srgbClr val="484848"/>
                </a:solidFill>
                <a:latin typeface="Times New Roman" pitchFamily="18" charset="0"/>
                <a:cs typeface="Times New Roman" pitchFamily="18" charset="0"/>
              </a:rPr>
              <a:t> International Fisheries Symposium – IFS 2022</a:t>
            </a:r>
            <a:br>
              <a:rPr lang="en-US" sz="6179" b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</a:b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December 5 – 7, 2022 at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Nha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University,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Nha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296" i="1" dirty="0" err="1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296" i="1" dirty="0">
                <a:solidFill>
                  <a:srgbClr val="484848"/>
                </a:solidFill>
                <a:latin typeface="Arial" pitchFamily="34" charset="0"/>
                <a:cs typeface="Arial" pitchFamily="34" charset="0"/>
              </a:rPr>
              <a:t> City, Vietnam</a:t>
            </a:r>
            <a:endParaRPr lang="en-US" sz="5296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9924" y="1300227"/>
            <a:ext cx="4371940" cy="419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LongPAPA\Desktop\IFS-2022 (Dec.)\Nhan dien thuong hieu NTU\LOGO_NT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43" y="1244035"/>
            <a:ext cx="3872658" cy="387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6"/>
          <p:cNvSpPr>
            <a:spLocks noGrp="1"/>
          </p:cNvSpPr>
          <p:nvPr>
            <p:ph type="subTitle" idx="1"/>
          </p:nvPr>
        </p:nvSpPr>
        <p:spPr>
          <a:xfrm>
            <a:off x="167356" y="9962815"/>
            <a:ext cx="29975495" cy="28922063"/>
          </a:xfrm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7061" i="1" dirty="0">
                <a:solidFill>
                  <a:schemeClr val="tx1"/>
                </a:solidFill>
              </a:rPr>
              <a:t>(free style, font Calibri or Arial, Font Size should not be larger 13; you can used relative picture as background of your poster):</a:t>
            </a:r>
          </a:p>
          <a:p>
            <a:pPr algn="l"/>
            <a:endParaRPr lang="en-US" sz="7061" dirty="0">
              <a:solidFill>
                <a:schemeClr val="tx1"/>
              </a:solidFill>
            </a:endParaRP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Introduction: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Materials and Methods: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Results and Discussion: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Conclusions:</a:t>
            </a:r>
          </a:p>
          <a:p>
            <a:pPr algn="l"/>
            <a:r>
              <a:rPr lang="en-US" sz="6179" dirty="0">
                <a:solidFill>
                  <a:schemeClr val="tx1"/>
                </a:solidFill>
              </a:rPr>
              <a:t>References:</a:t>
            </a:r>
          </a:p>
          <a:p>
            <a:pPr algn="l"/>
            <a:r>
              <a:rPr lang="en-US" sz="6179">
                <a:solidFill>
                  <a:schemeClr val="tx1"/>
                </a:solidFill>
              </a:rPr>
              <a:t>Acknowledgment </a:t>
            </a:r>
            <a:r>
              <a:rPr lang="en-US" sz="6179" dirty="0">
                <a:solidFill>
                  <a:schemeClr val="tx1"/>
                </a:solidFill>
              </a:rPr>
              <a:t>(</a:t>
            </a:r>
            <a:r>
              <a:rPr lang="en-US" sz="6179" i="1" dirty="0">
                <a:solidFill>
                  <a:schemeClr val="tx1"/>
                </a:solidFill>
              </a:rPr>
              <a:t>if it is needed</a:t>
            </a:r>
            <a:r>
              <a:rPr lang="en-US" sz="6179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24423" y="5656125"/>
            <a:ext cx="30018428" cy="38769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03564" tIns="201782" rIns="403564" bIns="20178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179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Title:</a:t>
            </a:r>
            <a:r>
              <a:rPr lang="en-US" sz="6179" b="1" dirty="0">
                <a:solidFill>
                  <a:srgbClr val="484848"/>
                </a:solidFill>
                <a:latin typeface="+mn-lt"/>
                <a:cs typeface="Arial" pitchFamily="34" charset="0"/>
              </a:rPr>
              <a:t> </a:t>
            </a:r>
            <a:r>
              <a:rPr lang="en-US" sz="5737" b="1" dirty="0"/>
              <a:t>The Technical Procedure of Seed Production of Short-Necked Clam </a:t>
            </a:r>
            <a:r>
              <a:rPr lang="en-US" sz="5737" b="1" i="1" dirty="0" err="1"/>
              <a:t>Paphia</a:t>
            </a:r>
            <a:r>
              <a:rPr lang="en-US" sz="5737" b="1" i="1" dirty="0"/>
              <a:t> </a:t>
            </a:r>
            <a:r>
              <a:rPr lang="en-US" sz="5737" b="1" i="1" dirty="0" err="1"/>
              <a:t>undulata</a:t>
            </a:r>
            <a:r>
              <a:rPr lang="en-US" sz="5737" b="1" i="1" dirty="0"/>
              <a:t> </a:t>
            </a:r>
            <a:r>
              <a:rPr lang="en-US" sz="5737" b="1" dirty="0"/>
              <a:t>          </a:t>
            </a:r>
            <a:endParaRPr lang="en-US" sz="5737" b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en-US" sz="5737" i="1" u="sng" dirty="0">
                <a:solidFill>
                  <a:srgbClr val="484848"/>
                </a:solidFill>
                <a:latin typeface="+mn-lt"/>
                <a:cs typeface="Arial" pitchFamily="34" charset="0"/>
              </a:rPr>
              <a:t>Author</a:t>
            </a:r>
            <a:r>
              <a:rPr lang="en-US" sz="5737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: </a:t>
            </a:r>
            <a:r>
              <a:rPr lang="en-US" sz="5296" i="1" u="sng" dirty="0"/>
              <a:t>Vu </a:t>
            </a:r>
            <a:r>
              <a:rPr lang="en-US" sz="5296" i="1" u="sng" dirty="0" err="1"/>
              <a:t>Trong</a:t>
            </a:r>
            <a:r>
              <a:rPr lang="en-US" sz="5296" i="1" u="sng" dirty="0"/>
              <a:t> Dai</a:t>
            </a:r>
            <a:r>
              <a:rPr lang="en-US" sz="5296" i="1" u="sng" baseline="30000" dirty="0"/>
              <a:t>1</a:t>
            </a:r>
            <a:r>
              <a:rPr lang="en-US" sz="5296" i="1" baseline="30000" dirty="0"/>
              <a:t>*</a:t>
            </a:r>
            <a:r>
              <a:rPr lang="en-US" sz="5296" i="1" dirty="0"/>
              <a:t>, Ngo </a:t>
            </a:r>
            <a:r>
              <a:rPr lang="en-US" sz="5296" i="1" dirty="0" err="1"/>
              <a:t>Anh</a:t>
            </a:r>
            <a:r>
              <a:rPr lang="en-US" sz="5296" i="1" dirty="0"/>
              <a:t> Tuan</a:t>
            </a:r>
            <a:r>
              <a:rPr lang="en-US" sz="5296" i="1" baseline="30000" dirty="0"/>
              <a:t>1</a:t>
            </a:r>
            <a:r>
              <a:rPr lang="en-US" sz="5296" i="1" dirty="0"/>
              <a:t>, Ngo </a:t>
            </a:r>
            <a:r>
              <a:rPr lang="en-US" sz="5296" i="1" dirty="0" err="1"/>
              <a:t>Thị</a:t>
            </a:r>
            <a:r>
              <a:rPr lang="en-US" sz="5296" i="1" dirty="0"/>
              <a:t> Thu Thao</a:t>
            </a:r>
            <a:r>
              <a:rPr lang="en-US" sz="5296" i="1" baseline="30000" dirty="0"/>
              <a:t>2</a:t>
            </a:r>
            <a:endParaRPr lang="en-US" sz="5296" i="1" dirty="0">
              <a:solidFill>
                <a:srgbClr val="484848"/>
              </a:solidFill>
              <a:latin typeface="+mn-lt"/>
              <a:cs typeface="Arial" pitchFamily="34" charset="0"/>
            </a:endParaRPr>
          </a:p>
          <a:p>
            <a:pPr algn="l"/>
            <a:r>
              <a:rPr lang="en-US" sz="4855" i="1" dirty="0">
                <a:solidFill>
                  <a:srgbClr val="484848"/>
                </a:solidFill>
                <a:latin typeface="+mn-lt"/>
                <a:cs typeface="Arial" pitchFamily="34" charset="0"/>
              </a:rPr>
              <a:t>                 </a:t>
            </a:r>
            <a:r>
              <a:rPr lang="en-US" sz="4855" i="1" baseline="30000" dirty="0"/>
              <a:t>1</a:t>
            </a:r>
            <a:r>
              <a:rPr lang="en-US" sz="4855" i="1" dirty="0"/>
              <a:t>Institute of Aquaculture, </a:t>
            </a:r>
            <a:r>
              <a:rPr lang="en-US" sz="4855" i="1" dirty="0" err="1"/>
              <a:t>Nha</a:t>
            </a:r>
            <a:r>
              <a:rPr lang="en-US" sz="4855" i="1" dirty="0"/>
              <a:t> </a:t>
            </a:r>
            <a:r>
              <a:rPr lang="en-US" sz="4855" i="1" dirty="0" err="1"/>
              <a:t>Trang</a:t>
            </a:r>
            <a:r>
              <a:rPr lang="en-US" sz="4855" i="1" dirty="0"/>
              <a:t> University; </a:t>
            </a:r>
            <a:r>
              <a:rPr lang="en-US" sz="4855" i="1" baseline="30000" dirty="0"/>
              <a:t>2</a:t>
            </a:r>
            <a:r>
              <a:rPr lang="en-US" sz="4855" i="1" dirty="0"/>
              <a:t>College of Aquaculture and Fisheries</a:t>
            </a:r>
            <a:endParaRPr lang="en-US" sz="4855" dirty="0"/>
          </a:p>
          <a:p>
            <a:pPr algn="l"/>
            <a:r>
              <a:rPr lang="en-US" sz="4855" baseline="30000" dirty="0"/>
              <a:t> </a:t>
            </a:r>
            <a:r>
              <a:rPr lang="en-US" sz="4855" dirty="0"/>
              <a:t>                 </a:t>
            </a:r>
            <a:r>
              <a:rPr lang="en-US" sz="4855" i="1" baseline="30000" dirty="0"/>
              <a:t>*</a:t>
            </a:r>
            <a:r>
              <a:rPr lang="en-US" sz="4855" i="1" dirty="0"/>
              <a:t>Corresponding author: daivt@ntu.edu.vn</a:t>
            </a:r>
          </a:p>
        </p:txBody>
      </p:sp>
    </p:spTree>
    <p:extLst>
      <p:ext uri="{BB962C8B-B14F-4D97-AF65-F5344CB8AC3E}">
        <p14:creationId xmlns:p14="http://schemas.microsoft.com/office/powerpoint/2010/main" val="147373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333</Words>
  <Application>Microsoft Office PowerPoint</Application>
  <PresentationFormat>Custom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The 10th International Fisheries Symposium – IFS 2022 December 5 – 7, 2022 at Nha Trang University, Nha Trang City, Vietnam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10th International Fisheries Symposium – IFS 2022 December 5 Nha Trang University, Vietnam</dc:title>
  <dc:creator>LongPAPA</dc:creator>
  <cp:lastModifiedBy>WINDOWS</cp:lastModifiedBy>
  <cp:revision>17</cp:revision>
  <dcterms:created xsi:type="dcterms:W3CDTF">2022-11-14T17:23:49Z</dcterms:created>
  <dcterms:modified xsi:type="dcterms:W3CDTF">2022-11-25T03:33:18Z</dcterms:modified>
</cp:coreProperties>
</file>